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85" r:id="rId8"/>
    <p:sldId id="273" r:id="rId9"/>
    <p:sldId id="280" r:id="rId10"/>
    <p:sldId id="281" r:id="rId11"/>
    <p:sldId id="282" r:id="rId12"/>
    <p:sldId id="283" r:id="rId13"/>
    <p:sldId id="263" r:id="rId14"/>
    <p:sldId id="279" r:id="rId15"/>
    <p:sldId id="266" r:id="rId16"/>
    <p:sldId id="284" r:id="rId17"/>
    <p:sldId id="275" r:id="rId18"/>
    <p:sldId id="276" r:id="rId19"/>
    <p:sldId id="277" r:id="rId20"/>
    <p:sldId id="278" r:id="rId21"/>
    <p:sldId id="274" r:id="rId22"/>
    <p:sldId id="26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76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5C37056-F02D-4AEC-B6AA-BC55C625AA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1800" b="1" dirty="0"/>
              <a:t>IL NUOVO PEI IN PROSPETTIVA BIO-PSICO-SOCIALE</a:t>
            </a:r>
            <a:br>
              <a:rPr lang="it-IT" sz="1800" b="1" dirty="0"/>
            </a:br>
            <a:r>
              <a:rPr lang="it-IT" sz="1800" b="1" dirty="0"/>
              <a:t>Guida alla compilazione</a:t>
            </a:r>
            <a:br>
              <a:rPr lang="it-IT" sz="1800" b="1" dirty="0"/>
            </a:br>
            <a:endParaRPr lang="it-IT" sz="18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4420068F-5F71-41C4-BCFB-35371EDB52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it-IT" dirty="0"/>
          </a:p>
          <a:p>
            <a:r>
              <a:rPr lang="it-IT" sz="1400" i="1" dirty="0"/>
              <a:t>«I.C. BERNARDO DOVIZI»-BIBBIENA</a:t>
            </a:r>
          </a:p>
        </p:txBody>
      </p:sp>
    </p:spTree>
    <p:extLst>
      <p:ext uri="{BB962C8B-B14F-4D97-AF65-F5344CB8AC3E}">
        <p14:creationId xmlns:p14="http://schemas.microsoft.com/office/powerpoint/2010/main" xmlns="" val="3804593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8138" y="411705"/>
            <a:ext cx="9059862" cy="5982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D1E26D6-0BD2-4D8E-A8AE-3DDEC3394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FA15D04-E646-4EDE-8811-69C4117D16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65837" y="1127464"/>
            <a:ext cx="8058039" cy="41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69912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2B3530A-22CA-4420-AF58-F3258CBF0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xmlns="" id="{3DECA3B1-0506-4A77-AC1E-7E187DDDF4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778" y="1047565"/>
            <a:ext cx="10805293" cy="471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7472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BF4C74A-4494-4865-A760-B09009499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Chi </a:t>
            </a:r>
            <a:r>
              <a:rPr lang="it-IT" dirty="0" err="1"/>
              <a:t>e’</a:t>
            </a:r>
            <a:r>
              <a:rPr lang="it-IT" dirty="0"/>
              <a:t> il DOCENTE INCLUSIVO?</a:t>
            </a:r>
            <a:br>
              <a:rPr lang="it-IT" dirty="0"/>
            </a:br>
            <a:r>
              <a:rPr lang="it-IT" dirty="0"/>
              <a:t>(sez.7 del PEI)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1E10E18-5248-4A04-A929-B78E8A38A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dirty="0"/>
              <a:t>IL </a:t>
            </a:r>
            <a:r>
              <a:rPr lang="it-IT" sz="2000" dirty="0" err="1"/>
              <a:t>D.lgs.n</a:t>
            </a:r>
            <a:r>
              <a:rPr lang="it-IT" sz="2000" dirty="0"/>
              <a:t>. 66/2017 RIBADISCE CHE FORNIRE UN ACCOMODAMENTO RAGIONEVOLE IN FUNZIONE DEI BISOGNI DELL’ALUNNO/A </a:t>
            </a:r>
            <a:r>
              <a:rPr lang="it-IT" sz="2000" b="1" dirty="0"/>
              <a:t>NON E’ UN OPZIONE MA UN DIRITTO.</a:t>
            </a:r>
          </a:p>
          <a:p>
            <a:r>
              <a:rPr lang="it-IT" dirty="0"/>
              <a:t>PER «ACCOMODAMENTO» SI INTENDE  </a:t>
            </a:r>
            <a:r>
              <a:rPr lang="it-IT" b="1" dirty="0"/>
              <a:t>l’adeguamento a un grado accettabile di funzionalità ( didattica inclusiva e individualizzata con concrete attività orientate, visione ampia, sistemica, globale, pensare al progetto di vita, strategie, comunicazione, dimensione affettiva).</a:t>
            </a:r>
          </a:p>
          <a:p>
            <a:endParaRPr lang="it-IT" b="1" dirty="0"/>
          </a:p>
          <a:p>
            <a:endParaRPr lang="it-IT" b="1" dirty="0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xmlns="" id="{21D32950-C93D-413A-8EA8-09B7DCA5674C}"/>
              </a:ext>
            </a:extLst>
          </p:cNvPr>
          <p:cNvCxnSpPr/>
          <p:nvPr/>
        </p:nvCxnSpPr>
        <p:spPr>
          <a:xfrm>
            <a:off x="5166804" y="5228948"/>
            <a:ext cx="0" cy="514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94566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465D10F-0839-4556-9FAD-3B748BDD2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062F481-55D6-41F5-B422-C281BFDD4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Variare font, utilizzare colori, semplificare il testo (immagini, cornici ingrandite con concetti essenziali quindi organizzatori e supporti grafici).</a:t>
            </a:r>
          </a:p>
          <a:p>
            <a:r>
              <a:rPr lang="it-IT" dirty="0"/>
              <a:t>Supporto video-audio, canzone, disegno (materiali vari e flessibili PER STUDENTI PROATTIVI).</a:t>
            </a:r>
          </a:p>
          <a:p>
            <a:r>
              <a:rPr lang="it-IT" dirty="0"/>
              <a:t>Esperienze pratiche, feedback continui.</a:t>
            </a:r>
          </a:p>
          <a:p>
            <a:r>
              <a:rPr lang="it-IT" dirty="0"/>
              <a:t>Peer tutoring (la classe e il gruppo dei pari come risorsa inclusiva), cooperative learning, learning by </a:t>
            </a:r>
            <a:r>
              <a:rPr lang="it-IT" dirty="0" err="1"/>
              <a:t>doing</a:t>
            </a:r>
            <a:r>
              <a:rPr lang="it-IT" dirty="0"/>
              <a:t> per la PROSOCIALITA’.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76549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BE3F607-A76D-40DB-A802-7525D64DE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PROFILO DI FUNZIONAMENTO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DB24797-534D-462D-8C41-28BD83DDB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REDATTO DALLA ASL </a:t>
            </a:r>
            <a:r>
              <a:rPr lang="it-IT" u="sng" dirty="0"/>
              <a:t>E IN COLLABORAZIONE CON I GENITORI (VIENE RICHIESTO L’AIUTO NELLA COMPILAZIONE ANCHE DA PARTE DELLA SCUOLA).</a:t>
            </a:r>
          </a:p>
          <a:p>
            <a:r>
              <a:rPr lang="it-IT" dirty="0"/>
              <a:t>AGGIORNATO AD OGNI PASSAGGIO DI GRADO.</a:t>
            </a:r>
          </a:p>
          <a:p>
            <a:r>
              <a:rPr lang="it-IT" dirty="0"/>
              <a:t>SU BASE ICF NELL’OTTICA BIO-PSICO-SOCIALE.</a:t>
            </a:r>
          </a:p>
          <a:p>
            <a:r>
              <a:rPr lang="it-IT" dirty="0"/>
              <a:t>VI SONO DESCRITTE LE DIMENSIONI DI FUNZIONAMENTO (dimensione cognitiva, neuropsicologica e dell’apprendimento, dimensione della comunicazione e del linguaggio, dimensione della relazione e socializzazione e dimensione dell’autonomia e dell’orientamento).</a:t>
            </a:r>
          </a:p>
        </p:txBody>
      </p:sp>
    </p:spTree>
    <p:extLst>
      <p:ext uri="{BB962C8B-B14F-4D97-AF65-F5344CB8AC3E}">
        <p14:creationId xmlns:p14="http://schemas.microsoft.com/office/powerpoint/2010/main" xmlns="" val="1980272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E559CCB-495B-4D8C-B327-35D4A29F4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Lettura del PDF</a:t>
            </a:r>
            <a:br>
              <a:rPr lang="it-IT" dirty="0"/>
            </a:br>
            <a:r>
              <a:rPr lang="it-IT" sz="2200" dirty="0"/>
              <a:t>I colori ci aiutano a capire nell’immediato dove sono presenti le criticità, cioè in quali domini. La lettura di questo grafico ci orienta quindi alla stesura del nostro PEI, perché andremo ad evidenziare e a lavorare sugli aspetti deficitari e problematici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xmlns="" id="{83B38183-BB0E-491A-93FB-960507F26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3967" y="2557463"/>
            <a:ext cx="7544066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4385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97FD8FB-663C-4D86-BF22-C05A35D5D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composizione del GLO</a:t>
            </a:r>
            <a:br>
              <a:rPr lang="it-IT" dirty="0"/>
            </a:br>
            <a:r>
              <a:rPr lang="it-IT" dirty="0"/>
              <a:t>(GRUPPO DI LAVORO OPERATIVO)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560C711B-EE56-4D03-BAE7-3D39926D9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Sono membri di diritto:</a:t>
            </a:r>
          </a:p>
          <a:p>
            <a:r>
              <a:rPr lang="it-IT" dirty="0"/>
              <a:t>- DS e/o referente per l’inclusione</a:t>
            </a:r>
          </a:p>
          <a:p>
            <a:r>
              <a:rPr lang="it-IT" dirty="0"/>
              <a:t>-docente/i di sostegno</a:t>
            </a:r>
          </a:p>
          <a:p>
            <a:r>
              <a:rPr lang="it-IT" dirty="0"/>
              <a:t> Docenti curricolari della classe frequentata dall’alunno/a</a:t>
            </a:r>
          </a:p>
          <a:p>
            <a:r>
              <a:rPr lang="it-IT" dirty="0"/>
              <a:t>Famiglia o chi esercita la responsabilità genitoriale</a:t>
            </a:r>
          </a:p>
          <a:p>
            <a:r>
              <a:rPr lang="it-IT" dirty="0"/>
              <a:t>Figure professionali interne o esterne alla scuola che interagiscono con la classe (assistenti sociali, specialisti, terapisti privati e non segnalati dalla famiglia).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26994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167E535-A23D-4E52-8540-BB080C484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56F4F2A-634A-4815-940B-1E9F81820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E’ richiesto un atto formale (UN DECRETO) del DS per la convocazione del GLO.</a:t>
            </a:r>
          </a:p>
          <a:p>
            <a:r>
              <a:rPr lang="it-IT" dirty="0"/>
              <a:t>I membri vengono convocati con una comunicazione diretta.</a:t>
            </a:r>
          </a:p>
          <a:p>
            <a:r>
              <a:rPr lang="it-IT" dirty="0"/>
              <a:t>Per l’incontro all’inizio dell’ </a:t>
            </a:r>
            <a:r>
              <a:rPr lang="it-IT" dirty="0" err="1"/>
              <a:t>a.s.</a:t>
            </a:r>
            <a:r>
              <a:rPr lang="it-IT" dirty="0"/>
              <a:t> e per l’incontro della verifica finale ci deve essere la firma di tutti i membri mentre per la verifica intermedia è sufficiente il verbale dell’ incontro firmato solo dal verbalizzatore e da chi lo presiede.</a:t>
            </a:r>
          </a:p>
          <a:p>
            <a:r>
              <a:rPr lang="it-IT" dirty="0"/>
              <a:t>Per il GLO non è previsto dalla legge il raggiungimento di un numero minimo di presenti. </a:t>
            </a:r>
          </a:p>
        </p:txBody>
      </p:sp>
    </p:spTree>
    <p:extLst>
      <p:ext uri="{BB962C8B-B14F-4D97-AF65-F5344CB8AC3E}">
        <p14:creationId xmlns:p14="http://schemas.microsoft.com/office/powerpoint/2010/main" xmlns="" val="2606484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416BA6C-1B48-42EA-91ED-903629022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Quali sono i compiti del GLO?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BFD31FB-187F-41F9-B516-7586F69C3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1. DEFINIRE IL PEI.</a:t>
            </a:r>
          </a:p>
          <a:p>
            <a:endParaRPr lang="it-IT" dirty="0"/>
          </a:p>
          <a:p>
            <a:r>
              <a:rPr lang="it-IT" dirty="0"/>
              <a:t>2. VERIFICARE IL PROCESSO DI INCLUSIONE.</a:t>
            </a:r>
          </a:p>
          <a:p>
            <a:endParaRPr lang="it-IT" dirty="0"/>
          </a:p>
          <a:p>
            <a:r>
              <a:rPr lang="it-IT" dirty="0"/>
              <a:t>3. </a:t>
            </a:r>
            <a:r>
              <a:rPr lang="it-IT"/>
              <a:t>QUANTIFICARE LE ORE DI SOSTEGNO NECESSARIE E ALTRE MISURE DI SUPPORTO PER L’ANNO SUCCESSIVO.</a:t>
            </a:r>
          </a:p>
        </p:txBody>
      </p:sp>
    </p:spTree>
    <p:extLst>
      <p:ext uri="{BB962C8B-B14F-4D97-AF65-F5344CB8AC3E}">
        <p14:creationId xmlns:p14="http://schemas.microsoft.com/office/powerpoint/2010/main" xmlns="" val="614471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2DD8F07-A74B-46C9-B6D1-A1501A030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MODELLO NAZIONALE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B004E45-541F-41AE-9428-BC809FF0A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PER LA PRIMA VOLTA UN MODELLO NAZIONALE QUINDI UGUALE PER TUTTA ITALIA. </a:t>
            </a:r>
          </a:p>
          <a:p>
            <a:r>
              <a:rPr lang="it-IT" b="1" dirty="0"/>
              <a:t>UN PEI STRABICO </a:t>
            </a:r>
            <a:r>
              <a:rPr lang="it-IT" dirty="0"/>
              <a:t>CON UN’ OTTICA DIVERGENTE: DA UN LATO IL QUI E ORA DEGLI APPRENDIMENTI QUINDI NELLE ATTIVITA’ ATTUALI DELLA CLASSE FREQUENTATA E DALL’ALTRO LO SGUARDO PIU’ LUNGO DEL PROGETTO DI VITA.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687463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80658AF-5C5E-45D5-AFB0-002E5D66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D7A6DDD-CDB8-4B0B-A2B1-22EC1A07A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u="sng" dirty="0"/>
              <a:t>I modelli di PEI saranno resi disponibili in versione digitale per la compilazione in modalità telematica, con accesso tramite sistema SIDI da parte delle Istituzioni Scolastiche e dei componenti dei rispettivi GLO, i quali saranno registrati e abilitati ad accedere al sito con il rilascio di apposite credenziali.</a:t>
            </a:r>
          </a:p>
        </p:txBody>
      </p:sp>
    </p:spTree>
    <p:extLst>
      <p:ext uri="{BB962C8B-B14F-4D97-AF65-F5344CB8AC3E}">
        <p14:creationId xmlns:p14="http://schemas.microsoft.com/office/powerpoint/2010/main" xmlns="" val="2622148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4E86E87-710D-45F5-8D37-D0DC7ACBC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ALLEGATO C E ALLEGATO C1</a:t>
            </a:r>
            <a:br>
              <a:rPr lang="it-IT" dirty="0"/>
            </a:br>
            <a:r>
              <a:rPr lang="it-IT" dirty="0"/>
              <a:t>introduzione del DEBITO DI FUNZIONAMENTO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5C8BC22C-437E-40C7-98BB-E3AA51DDC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Destinati a rilevare i bisogni dell’alunno/a.</a:t>
            </a:r>
          </a:p>
          <a:p>
            <a:r>
              <a:rPr lang="it-IT" dirty="0"/>
              <a:t>DA COMPILARE QUANDO VIENE COMPILATA LA VERIFICA FINALE DEL PEI.</a:t>
            </a:r>
          </a:p>
          <a:p>
            <a:r>
              <a:rPr lang="it-IT" dirty="0"/>
              <a:t>ALLEGATO C= introduce il «debito di funzionamento» che consiste nel quantificare le ore di sostegno richieste per l’anno successivo.</a:t>
            </a:r>
          </a:p>
          <a:p>
            <a:r>
              <a:rPr lang="it-IT" dirty="0"/>
              <a:t>ALLEGATO C1= per richiedere le risorse professionali per l’assistenza.</a:t>
            </a:r>
          </a:p>
        </p:txBody>
      </p:sp>
    </p:spTree>
    <p:extLst>
      <p:ext uri="{BB962C8B-B14F-4D97-AF65-F5344CB8AC3E}">
        <p14:creationId xmlns:p14="http://schemas.microsoft.com/office/powerpoint/2010/main" xmlns="" val="489820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7EF03D8-8B19-42A8-8B2B-21AFBB0CD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/>
              <a:t>Bibliografia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81421BB-D4F4-4674-A177-EA28824D7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COTTINI LUCIO (2017), </a:t>
            </a:r>
            <a:r>
              <a:rPr lang="it-IT" i="1" dirty="0"/>
              <a:t>Didattica speciale e inclusione scolastica, </a:t>
            </a:r>
            <a:r>
              <a:rPr lang="it-IT" dirty="0"/>
              <a:t>Carocci editore.</a:t>
            </a:r>
          </a:p>
          <a:p>
            <a:r>
              <a:rPr lang="it-IT" dirty="0"/>
              <a:t>IANES D., CRAMEROTTI S., FOGAROLO F., (2021)</a:t>
            </a:r>
            <a:r>
              <a:rPr lang="it-IT" i="1" dirty="0"/>
              <a:t>, Il nuovo PEI in prospettiva </a:t>
            </a:r>
            <a:r>
              <a:rPr lang="it-IT" i="1" dirty="0" err="1"/>
              <a:t>bio</a:t>
            </a:r>
            <a:r>
              <a:rPr lang="it-IT" i="1" dirty="0"/>
              <a:t>-psico-sociale ed ecologica,</a:t>
            </a:r>
            <a:r>
              <a:rPr lang="it-IT" dirty="0"/>
              <a:t> Erickson.</a:t>
            </a:r>
          </a:p>
          <a:p>
            <a:r>
              <a:rPr lang="it-IT" dirty="0"/>
              <a:t>LASCIOLI A., Pasqualotto L. (2018), </a:t>
            </a:r>
            <a:r>
              <a:rPr lang="it-IT" i="1" dirty="0"/>
              <a:t>Il piano educativo individualizzato su base ICF,</a:t>
            </a:r>
            <a:r>
              <a:rPr lang="it-IT" dirty="0"/>
              <a:t> Carocci Faber.</a:t>
            </a:r>
            <a:endParaRPr lang="it-IT" i="1" dirty="0"/>
          </a:p>
          <a:p>
            <a:r>
              <a:rPr lang="it-IT" dirty="0"/>
              <a:t>LINEE </a:t>
            </a:r>
            <a:r>
              <a:rPr lang="it-IT"/>
              <a:t>GUIDA Gennaio 2020.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570694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950035C-F533-448E-A027-8E5E327C6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RIFERIMENTI NORMATIVI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A433C7D-6A2A-441B-8CD9-4FDBCD139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DECRETO LEGISLATIVO N.66 DEL 2017 («DECRETO SULL’INCLUSIONE»)</a:t>
            </a:r>
          </a:p>
          <a:p>
            <a:endParaRPr lang="it-IT" dirty="0"/>
          </a:p>
          <a:p>
            <a:r>
              <a:rPr lang="it-IT" dirty="0"/>
              <a:t>DECRETO LEGISLATIVO N.96 DEL 2019</a:t>
            </a:r>
          </a:p>
          <a:p>
            <a:endParaRPr lang="it-IT" dirty="0"/>
          </a:p>
          <a:p>
            <a:r>
              <a:rPr lang="it-IT" dirty="0"/>
              <a:t>LINEE GUIDA/DECRETO INTERMINISTERIALE N. 182/2020, Gennaio 2020</a:t>
            </a:r>
          </a:p>
        </p:txBody>
      </p:sp>
    </p:spTree>
    <p:extLst>
      <p:ext uri="{BB962C8B-B14F-4D97-AF65-F5344CB8AC3E}">
        <p14:creationId xmlns:p14="http://schemas.microsoft.com/office/powerpoint/2010/main" xmlns="" val="1247082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FC79064-36EC-4CD6-906A-5251F65C4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VISIONE BIO-PSICO-SOCIALE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BC64FC57-C242-40BD-A888-538F20D30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0247" y="2557463"/>
            <a:ext cx="3471505" cy="3317875"/>
          </a:xfrm>
        </p:spPr>
      </p:pic>
    </p:spTree>
    <p:extLst>
      <p:ext uri="{BB962C8B-B14F-4D97-AF65-F5344CB8AC3E}">
        <p14:creationId xmlns:p14="http://schemas.microsoft.com/office/powerpoint/2010/main" xmlns="" val="222465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2B040A4-A9C0-46E1-8C8A-8BB2D4F02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(sez. 1-quadro informativo)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33C97CA-B6E2-4189-833E-4790EBAEC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18912"/>
            <a:ext cx="9601196" cy="3256955"/>
          </a:xfrm>
        </p:spPr>
        <p:txBody>
          <a:bodyPr>
            <a:normAutofit lnSpcReduction="10000"/>
          </a:bodyPr>
          <a:lstStyle/>
          <a:p>
            <a:r>
              <a:rPr lang="it-IT" b="1" dirty="0"/>
              <a:t>BIO= </a:t>
            </a:r>
            <a:r>
              <a:rPr lang="it-IT" dirty="0"/>
              <a:t>PROBLEMATICHE CONNATURATE, DEFICIT, MENOMAZIONE, PROBLEMATICHE DI SALUTE</a:t>
            </a:r>
          </a:p>
          <a:p>
            <a:r>
              <a:rPr lang="it-IT" b="1" dirty="0"/>
              <a:t>PSICO= </a:t>
            </a:r>
            <a:r>
              <a:rPr lang="it-IT" dirty="0"/>
              <a:t> STILE DI VITA, EDUCAZIONE RICEVUTA, AUTOSTIMA, MOTIVAZIONE AD APPRENDERE.</a:t>
            </a:r>
          </a:p>
          <a:p>
            <a:r>
              <a:rPr lang="it-IT" b="1" dirty="0"/>
              <a:t>SOCIALE= </a:t>
            </a:r>
            <a:r>
              <a:rPr lang="it-IT" dirty="0"/>
              <a:t>FAMIGLIA, DOCENTI CURRICOLARI, DOCENTI DI SOSTEGNO, GRUPPO CLASSE, GRUPPO DEI PARI, VARI SERVIZI INTORNO ALL’ALUNNO/A, FARMACI E PRODOTTI TECNOLOGICI.</a:t>
            </a:r>
          </a:p>
        </p:txBody>
      </p:sp>
    </p:spTree>
    <p:extLst>
      <p:ext uri="{BB962C8B-B14F-4D97-AF65-F5344CB8AC3E}">
        <p14:creationId xmlns:p14="http://schemas.microsoft.com/office/powerpoint/2010/main" xmlns="" val="3655629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C22288E-58E6-4053-84DD-54C570155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348925" cy="1698924"/>
          </a:xfrm>
        </p:spPr>
        <p:txBody>
          <a:bodyPr>
            <a:normAutofit fontScale="90000"/>
          </a:bodyPr>
          <a:lstStyle/>
          <a:p>
            <a:r>
              <a:rPr lang="it-IT" dirty="0"/>
              <a:t>NELLA SFERA SOCIALE CI SONO I FATTORI AMBIENTALI CHE POSSONO ESSERE FACILITATORI O BARRIERE. (sez. 6 del PEI)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1915BC7-9208-4F91-850F-7D4B6744B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it-IT" b="1" dirty="0"/>
          </a:p>
          <a:p>
            <a:r>
              <a:rPr lang="it-IT" b="1" dirty="0"/>
              <a:t>FACILITATORI= </a:t>
            </a:r>
            <a:r>
              <a:rPr lang="it-IT" dirty="0"/>
              <a:t>INSEGNANTE DI SOSTEGNO, ASSENZA DI PREGIUDIZI DA PARTE DEI COMPAGNI, FARMACI, DISPOSITIVI SPECIFICI, TECNOLOGIE.</a:t>
            </a:r>
          </a:p>
          <a:p>
            <a:endParaRPr lang="it-IT" dirty="0"/>
          </a:p>
          <a:p>
            <a:r>
              <a:rPr lang="it-IT" b="1" dirty="0"/>
              <a:t>BARRIERE=</a:t>
            </a:r>
            <a:r>
              <a:rPr lang="it-IT" dirty="0"/>
              <a:t> FAMIGLIA IPERPROTETTIVA, CONTESTO CLASSE SFAVOREVOLE, NON ACCETTAZIONE DELL’INSEGNANTE DI SOSTEGNO, ANSIA, POCA AUTOSTIMA, SCARSA MOTIVAZIONE, BLOCCO EMOTIVO.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4020162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3EECBA2-8E1E-4E89-A68A-988FA977C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PERFORMANCE E CAPACITA’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F3E89BC-29BE-4F15-A7B0-414C22ADC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/>
              <a:t>CAPACITA’=azione o compito che il soggetto è in grado di fare </a:t>
            </a:r>
            <a:r>
              <a:rPr lang="it-IT" sz="2400" b="1" dirty="0"/>
              <a:t>senza </a:t>
            </a:r>
            <a:r>
              <a:rPr lang="it-IT" sz="2400" dirty="0"/>
              <a:t>l’influenza da parte di fattori contestuali ambientali o personali.</a:t>
            </a:r>
          </a:p>
          <a:p>
            <a:endParaRPr lang="it-IT" sz="2400" dirty="0"/>
          </a:p>
          <a:p>
            <a:r>
              <a:rPr lang="it-IT" sz="2400" dirty="0"/>
              <a:t>PERFORMACE: azione, compito che il soggetto è in grado di fare</a:t>
            </a:r>
            <a:r>
              <a:rPr lang="it-IT" sz="2400" b="1" dirty="0"/>
              <a:t> con </a:t>
            </a:r>
            <a:r>
              <a:rPr lang="it-IT" sz="2400" dirty="0"/>
              <a:t>l’influenza da parte di fattori contestuali ambientali o personali.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294143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D92FBC3-8FC6-4310-A586-2F108A880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xmlns="" id="{81B2FA04-4BEF-441D-9DB3-3046F7568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6808" y="649103"/>
            <a:ext cx="6968313" cy="5226235"/>
          </a:xfrm>
        </p:spPr>
      </p:pic>
    </p:spTree>
    <p:extLst>
      <p:ext uri="{BB962C8B-B14F-4D97-AF65-F5344CB8AC3E}">
        <p14:creationId xmlns:p14="http://schemas.microsoft.com/office/powerpoint/2010/main" xmlns="" val="135931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3426F4D-002D-4566-A448-2E093E222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17C30DB-675D-4BFC-8CED-45576FBEFD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30532" y="511617"/>
            <a:ext cx="8930936" cy="565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311666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274</TotalTime>
  <Words>846</Words>
  <Application>Microsoft Office PowerPoint</Application>
  <PresentationFormat>Personalizzato</PresentationFormat>
  <Paragraphs>67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Organico</vt:lpstr>
      <vt:lpstr>IL NUOVO PEI IN PROSPETTIVA BIO-PSICO-SOCIALE Guida alla compilazione </vt:lpstr>
      <vt:lpstr>MODELLO NAZIONALE</vt:lpstr>
      <vt:lpstr>RIFERIMENTI NORMATIVI</vt:lpstr>
      <vt:lpstr>VISIONE BIO-PSICO-SOCIALE</vt:lpstr>
      <vt:lpstr>(sez. 1-quadro informativo)</vt:lpstr>
      <vt:lpstr>NELLA SFERA SOCIALE CI SONO I FATTORI AMBIENTALI CHE POSSONO ESSERE FACILITATORI O BARRIERE. (sez. 6 del PEI)</vt:lpstr>
      <vt:lpstr>PERFORMANCE E CAPACITA’</vt:lpstr>
      <vt:lpstr>Diapositiva 8</vt:lpstr>
      <vt:lpstr>Diapositiva 9</vt:lpstr>
      <vt:lpstr>Diapositiva 10</vt:lpstr>
      <vt:lpstr>Diapositiva 11</vt:lpstr>
      <vt:lpstr>Diapositiva 12</vt:lpstr>
      <vt:lpstr>Chi e’ il DOCENTE INCLUSIVO? (sez.7 del PEI)</vt:lpstr>
      <vt:lpstr>Diapositiva 14</vt:lpstr>
      <vt:lpstr>PROFILO DI FUNZIONAMENTO</vt:lpstr>
      <vt:lpstr>Lettura del PDF I colori ci aiutano a capire nell’immediato dove sono presenti le criticità, cioè in quali domini. La lettura di questo grafico ci orienta quindi alla stesura del nostro PEI, perché andremo ad evidenziare e a lavorare sugli aspetti deficitari e problematici</vt:lpstr>
      <vt:lpstr>La composizione del GLO (GRUPPO DI LAVORO OPERATIVO)</vt:lpstr>
      <vt:lpstr>Diapositiva 18</vt:lpstr>
      <vt:lpstr>Quali sono i compiti del GLO?</vt:lpstr>
      <vt:lpstr>Diapositiva 20</vt:lpstr>
      <vt:lpstr>ALLEGATO C E ALLEGATO C1 introduzione del DEBITO DI FUNZIONAMENTO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DIPARTIMENTO DOCENTI DI SOSTEGNO</dc:title>
  <dc:creator>Acer</dc:creator>
  <cp:lastModifiedBy>Notebook</cp:lastModifiedBy>
  <cp:revision>37</cp:revision>
  <dcterms:created xsi:type="dcterms:W3CDTF">2021-02-14T10:37:35Z</dcterms:created>
  <dcterms:modified xsi:type="dcterms:W3CDTF">2021-03-29T15:18:44Z</dcterms:modified>
</cp:coreProperties>
</file>